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3" r:id="rId5"/>
    <p:sldId id="274" r:id="rId6"/>
    <p:sldId id="264" r:id="rId7"/>
    <p:sldId id="262" r:id="rId8"/>
    <p:sldId id="275" r:id="rId9"/>
    <p:sldId id="272" r:id="rId10"/>
    <p:sldId id="27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9CDE26-1DB7-4359-B68C-5C323F946C2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00769BD-1737-4580-B4B6-8561FC18DB95}">
      <dgm:prSet custT="1"/>
      <dgm:spPr/>
      <dgm:t>
        <a:bodyPr/>
        <a:lstStyle/>
        <a:p>
          <a:r>
            <a:rPr lang="ru-RU" sz="1200" b="1" i="0" dirty="0"/>
            <a:t>Инициализация популяции</a:t>
          </a:r>
          <a:endParaRPr lang="ru-RU" sz="1200" b="1" dirty="0"/>
        </a:p>
      </dgm:t>
    </dgm:pt>
    <dgm:pt modelId="{765EF335-4087-42EA-847F-1158B6BE6429}" type="parTrans" cxnId="{A03954EE-A9DB-4DEA-B8E6-FE79CE383BB1}">
      <dgm:prSet/>
      <dgm:spPr/>
      <dgm:t>
        <a:bodyPr/>
        <a:lstStyle/>
        <a:p>
          <a:endParaRPr lang="ru-RU"/>
        </a:p>
      </dgm:t>
    </dgm:pt>
    <dgm:pt modelId="{20A95979-D102-4B00-9570-D7B08DBB7080}" type="sibTrans" cxnId="{A03954EE-A9DB-4DEA-B8E6-FE79CE383BB1}">
      <dgm:prSet/>
      <dgm:spPr/>
      <dgm:t>
        <a:bodyPr/>
        <a:lstStyle/>
        <a:p>
          <a:endParaRPr lang="ru-RU"/>
        </a:p>
      </dgm:t>
    </dgm:pt>
    <dgm:pt modelId="{646403C6-E4B1-4986-AC04-907617894D1F}">
      <dgm:prSet custT="1"/>
      <dgm:spPr/>
      <dgm:t>
        <a:bodyPr/>
        <a:lstStyle/>
        <a:p>
          <a:r>
            <a:rPr lang="ru-RU" sz="1200" b="1" dirty="0"/>
            <a:t>Видообразование</a:t>
          </a:r>
        </a:p>
      </dgm:t>
    </dgm:pt>
    <dgm:pt modelId="{54E30C97-18D4-4623-AC97-414646CA6346}" type="parTrans" cxnId="{99655540-F63D-45DB-8209-95F961082E9E}">
      <dgm:prSet/>
      <dgm:spPr/>
      <dgm:t>
        <a:bodyPr/>
        <a:lstStyle/>
        <a:p>
          <a:endParaRPr lang="ru-RU"/>
        </a:p>
      </dgm:t>
    </dgm:pt>
    <dgm:pt modelId="{3175DD39-21C9-4C25-97CE-EEC165CD9F01}" type="sibTrans" cxnId="{99655540-F63D-45DB-8209-95F961082E9E}">
      <dgm:prSet/>
      <dgm:spPr/>
      <dgm:t>
        <a:bodyPr/>
        <a:lstStyle/>
        <a:p>
          <a:endParaRPr lang="ru-RU"/>
        </a:p>
      </dgm:t>
    </dgm:pt>
    <dgm:pt modelId="{90151EF7-8F06-4EA9-AB38-9EC29A88CFF9}">
      <dgm:prSet custT="1"/>
      <dgm:spPr/>
      <dgm:t>
        <a:bodyPr/>
        <a:lstStyle/>
        <a:p>
          <a:r>
            <a:rPr lang="ru-RU" sz="1200" b="1" dirty="0"/>
            <a:t>Оценка</a:t>
          </a:r>
          <a:r>
            <a:rPr lang="ru-RU" sz="1200" b="1" baseline="0" dirty="0"/>
            <a:t> приспособленности</a:t>
          </a:r>
          <a:endParaRPr lang="ru-RU" sz="1200" b="1" dirty="0"/>
        </a:p>
      </dgm:t>
    </dgm:pt>
    <dgm:pt modelId="{6BDFDCB9-40D5-4C28-89DB-6086F013C7F7}" type="parTrans" cxnId="{EA965713-131C-4AE9-AC44-C83D4CC37D4F}">
      <dgm:prSet/>
      <dgm:spPr/>
      <dgm:t>
        <a:bodyPr/>
        <a:lstStyle/>
        <a:p>
          <a:endParaRPr lang="ru-RU"/>
        </a:p>
      </dgm:t>
    </dgm:pt>
    <dgm:pt modelId="{85949368-BAB8-412F-913A-F348521BDE04}" type="sibTrans" cxnId="{EA965713-131C-4AE9-AC44-C83D4CC37D4F}">
      <dgm:prSet/>
      <dgm:spPr/>
      <dgm:t>
        <a:bodyPr/>
        <a:lstStyle/>
        <a:p>
          <a:endParaRPr lang="ru-RU"/>
        </a:p>
      </dgm:t>
    </dgm:pt>
    <dgm:pt modelId="{04A31BB3-B945-4F5B-BB30-71CE656771AA}">
      <dgm:prSet custT="1"/>
      <dgm:spPr/>
      <dgm:t>
        <a:bodyPr/>
        <a:lstStyle/>
        <a:p>
          <a:r>
            <a:rPr lang="ru-RU" sz="1200" b="1" i="0" dirty="0"/>
            <a:t>Отбор</a:t>
          </a:r>
          <a:endParaRPr lang="ru-RU" sz="1200" dirty="0"/>
        </a:p>
      </dgm:t>
    </dgm:pt>
    <dgm:pt modelId="{8B6BB8E1-D65F-46CB-8DC1-F01FE6115EEE}" type="parTrans" cxnId="{D1F54552-C69B-4193-A21D-8F060B4FD7DA}">
      <dgm:prSet/>
      <dgm:spPr/>
      <dgm:t>
        <a:bodyPr/>
        <a:lstStyle/>
        <a:p>
          <a:endParaRPr lang="ru-RU"/>
        </a:p>
      </dgm:t>
    </dgm:pt>
    <dgm:pt modelId="{A1D19632-7068-4DDC-BDF6-387983C66BC9}" type="sibTrans" cxnId="{D1F54552-C69B-4193-A21D-8F060B4FD7DA}">
      <dgm:prSet/>
      <dgm:spPr/>
      <dgm:t>
        <a:bodyPr/>
        <a:lstStyle/>
        <a:p>
          <a:endParaRPr lang="ru-RU"/>
        </a:p>
      </dgm:t>
    </dgm:pt>
    <dgm:pt modelId="{8124FAC6-C9F1-45BC-8BD9-19DB875C6B56}">
      <dgm:prSet custT="1"/>
      <dgm:spPr/>
      <dgm:t>
        <a:bodyPr/>
        <a:lstStyle/>
        <a:p>
          <a:r>
            <a:rPr lang="ru-RU" sz="1200" b="1" i="0" dirty="0"/>
            <a:t>Скрещивание</a:t>
          </a:r>
          <a:endParaRPr lang="ru-RU" sz="1200" dirty="0"/>
        </a:p>
      </dgm:t>
    </dgm:pt>
    <dgm:pt modelId="{A9154273-DFD8-4D15-AC8C-8AA043F8172F}" type="parTrans" cxnId="{910284E2-50C2-4C2A-A7AE-78B6FDCF55E1}">
      <dgm:prSet/>
      <dgm:spPr/>
      <dgm:t>
        <a:bodyPr/>
        <a:lstStyle/>
        <a:p>
          <a:endParaRPr lang="ru-RU"/>
        </a:p>
      </dgm:t>
    </dgm:pt>
    <dgm:pt modelId="{400D6816-B71E-464A-A74A-28CECC8ECE59}" type="sibTrans" cxnId="{910284E2-50C2-4C2A-A7AE-78B6FDCF55E1}">
      <dgm:prSet/>
      <dgm:spPr/>
      <dgm:t>
        <a:bodyPr/>
        <a:lstStyle/>
        <a:p>
          <a:endParaRPr lang="ru-RU"/>
        </a:p>
      </dgm:t>
    </dgm:pt>
    <dgm:pt modelId="{BB9D0E6C-3E75-499F-A505-B92F1C7F7CBD}">
      <dgm:prSet custT="1"/>
      <dgm:spPr/>
      <dgm:t>
        <a:bodyPr/>
        <a:lstStyle/>
        <a:p>
          <a:r>
            <a:rPr lang="ru-RU" sz="1200" b="1" i="0" dirty="0"/>
            <a:t>Мутация</a:t>
          </a:r>
          <a:endParaRPr lang="ru-RU" sz="1200" dirty="0"/>
        </a:p>
      </dgm:t>
    </dgm:pt>
    <dgm:pt modelId="{AF9A5B3E-F617-45D6-9201-310286DDAADE}" type="parTrans" cxnId="{9A7E6926-1C25-40A3-B065-22C3B189DE5B}">
      <dgm:prSet/>
      <dgm:spPr/>
      <dgm:t>
        <a:bodyPr/>
        <a:lstStyle/>
        <a:p>
          <a:endParaRPr lang="ru-RU"/>
        </a:p>
      </dgm:t>
    </dgm:pt>
    <dgm:pt modelId="{E09BF4C3-A5C2-4989-A901-9B11F254585D}" type="sibTrans" cxnId="{9A7E6926-1C25-40A3-B065-22C3B189DE5B}">
      <dgm:prSet/>
      <dgm:spPr/>
      <dgm:t>
        <a:bodyPr/>
        <a:lstStyle/>
        <a:p>
          <a:endParaRPr lang="ru-RU"/>
        </a:p>
      </dgm:t>
    </dgm:pt>
    <dgm:pt modelId="{095D1326-0D53-4F9E-BFD1-7876D673F9CA}">
      <dgm:prSet custT="1"/>
      <dgm:spPr/>
      <dgm:t>
        <a:bodyPr/>
        <a:lstStyle/>
        <a:p>
          <a:r>
            <a:rPr lang="ru-RU" sz="1200" b="1" i="0" dirty="0"/>
            <a:t>Замена популяции</a:t>
          </a:r>
          <a:endParaRPr lang="ru-RU" sz="1200" dirty="0"/>
        </a:p>
      </dgm:t>
    </dgm:pt>
    <dgm:pt modelId="{0D236E18-1FB5-4789-BC61-8E530DEED498}" type="parTrans" cxnId="{90482F05-A492-468D-B1FE-1882AA914FD6}">
      <dgm:prSet/>
      <dgm:spPr/>
      <dgm:t>
        <a:bodyPr/>
        <a:lstStyle/>
        <a:p>
          <a:endParaRPr lang="ru-RU"/>
        </a:p>
      </dgm:t>
    </dgm:pt>
    <dgm:pt modelId="{D7529F79-B349-4A19-9B41-87BB3C0624D9}" type="sibTrans" cxnId="{90482F05-A492-468D-B1FE-1882AA914FD6}">
      <dgm:prSet/>
      <dgm:spPr/>
      <dgm:t>
        <a:bodyPr/>
        <a:lstStyle/>
        <a:p>
          <a:endParaRPr lang="ru-RU"/>
        </a:p>
      </dgm:t>
    </dgm:pt>
    <dgm:pt modelId="{D27A03BD-5A6E-4EF1-AEE0-609FE9EC4412}">
      <dgm:prSet custT="1"/>
      <dgm:spPr/>
      <dgm:t>
        <a:bodyPr/>
        <a:lstStyle/>
        <a:p>
          <a:r>
            <a:rPr lang="ru-RU" sz="1200" b="1" i="0" dirty="0"/>
            <a:t>Проверка критерия остановки</a:t>
          </a:r>
          <a:endParaRPr lang="ru-RU" sz="1200" dirty="0"/>
        </a:p>
      </dgm:t>
    </dgm:pt>
    <dgm:pt modelId="{CA507691-5E8E-44B4-BAC0-D7874188338B}" type="parTrans" cxnId="{EFC74734-F258-415A-B89C-B3219670AFE8}">
      <dgm:prSet/>
      <dgm:spPr/>
      <dgm:t>
        <a:bodyPr/>
        <a:lstStyle/>
        <a:p>
          <a:endParaRPr lang="ru-RU"/>
        </a:p>
      </dgm:t>
    </dgm:pt>
    <dgm:pt modelId="{3409F9F1-50E1-42AD-B7CA-934CBB0A5145}" type="sibTrans" cxnId="{EFC74734-F258-415A-B89C-B3219670AFE8}">
      <dgm:prSet/>
      <dgm:spPr/>
      <dgm:t>
        <a:bodyPr/>
        <a:lstStyle/>
        <a:p>
          <a:endParaRPr lang="ru-RU"/>
        </a:p>
      </dgm:t>
    </dgm:pt>
    <dgm:pt modelId="{32A8A1E5-38BA-4534-9D3F-939265BDB516}">
      <dgm:prSet custT="1"/>
      <dgm:spPr/>
      <dgm:t>
        <a:bodyPr/>
        <a:lstStyle/>
        <a:p>
          <a:r>
            <a:rPr lang="ru-RU" sz="1200" b="1" i="0" dirty="0"/>
            <a:t>Выбор лучшей сети</a:t>
          </a:r>
          <a:endParaRPr lang="ru-RU" sz="1200" dirty="0"/>
        </a:p>
      </dgm:t>
    </dgm:pt>
    <dgm:pt modelId="{AE085920-3142-4C08-A489-950AF81BAB40}" type="parTrans" cxnId="{8FE007B1-7981-4A1D-BF4E-C5EA9CF9D853}">
      <dgm:prSet/>
      <dgm:spPr/>
      <dgm:t>
        <a:bodyPr/>
        <a:lstStyle/>
        <a:p>
          <a:endParaRPr lang="ru-RU"/>
        </a:p>
      </dgm:t>
    </dgm:pt>
    <dgm:pt modelId="{7C9A0B47-13CE-433C-BF99-525CA3798226}" type="sibTrans" cxnId="{8FE007B1-7981-4A1D-BF4E-C5EA9CF9D853}">
      <dgm:prSet/>
      <dgm:spPr/>
      <dgm:t>
        <a:bodyPr/>
        <a:lstStyle/>
        <a:p>
          <a:endParaRPr lang="ru-RU"/>
        </a:p>
      </dgm:t>
    </dgm:pt>
    <dgm:pt modelId="{EB41D04F-EA6B-4268-ACF5-8AB2F40801F7}" type="pres">
      <dgm:prSet presAssocID="{FF9CDE26-1DB7-4359-B68C-5C323F946C2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7F2EDB7-2B5B-456F-B5AB-3FA9A4B3F562}" type="pres">
      <dgm:prSet presAssocID="{000769BD-1737-4580-B4B6-8561FC18DB95}" presName="horFlow" presStyleCnt="0"/>
      <dgm:spPr/>
    </dgm:pt>
    <dgm:pt modelId="{3CB7C77A-4E89-4834-8FF0-7DC0DA872820}" type="pres">
      <dgm:prSet presAssocID="{000769BD-1737-4580-B4B6-8561FC18DB95}" presName="bigChev" presStyleLbl="node1" presStyleIdx="0" presStyleCnt="1"/>
      <dgm:spPr/>
    </dgm:pt>
    <dgm:pt modelId="{5D7110B1-CADD-4B9A-9257-8EFF36C54085}" type="pres">
      <dgm:prSet presAssocID="{54E30C97-18D4-4623-AC97-414646CA6346}" presName="parTrans" presStyleCnt="0"/>
      <dgm:spPr/>
    </dgm:pt>
    <dgm:pt modelId="{9E79A6AC-79FD-45BF-BF11-C1F093E68650}" type="pres">
      <dgm:prSet presAssocID="{646403C6-E4B1-4986-AC04-907617894D1F}" presName="node" presStyleLbl="alignAccFollowNode1" presStyleIdx="0" presStyleCnt="8">
        <dgm:presLayoutVars>
          <dgm:bulletEnabled val="1"/>
        </dgm:presLayoutVars>
      </dgm:prSet>
      <dgm:spPr/>
    </dgm:pt>
    <dgm:pt modelId="{428F4981-76EF-4C6A-8B7B-439AA1D0AD22}" type="pres">
      <dgm:prSet presAssocID="{3175DD39-21C9-4C25-97CE-EEC165CD9F01}" presName="sibTrans" presStyleCnt="0"/>
      <dgm:spPr/>
    </dgm:pt>
    <dgm:pt modelId="{7D23213B-CDD6-4E66-99E8-7A9F922881C8}" type="pres">
      <dgm:prSet presAssocID="{90151EF7-8F06-4EA9-AB38-9EC29A88CFF9}" presName="node" presStyleLbl="alignAccFollowNode1" presStyleIdx="1" presStyleCnt="8">
        <dgm:presLayoutVars>
          <dgm:bulletEnabled val="1"/>
        </dgm:presLayoutVars>
      </dgm:prSet>
      <dgm:spPr/>
    </dgm:pt>
    <dgm:pt modelId="{966A8C57-6642-46A0-870D-7ABA8EE7CF03}" type="pres">
      <dgm:prSet presAssocID="{85949368-BAB8-412F-913A-F348521BDE04}" presName="sibTrans" presStyleCnt="0"/>
      <dgm:spPr/>
    </dgm:pt>
    <dgm:pt modelId="{03B478FE-D869-4BA7-A4EC-DDEB31798951}" type="pres">
      <dgm:prSet presAssocID="{04A31BB3-B945-4F5B-BB30-71CE656771AA}" presName="node" presStyleLbl="alignAccFollowNode1" presStyleIdx="2" presStyleCnt="8">
        <dgm:presLayoutVars>
          <dgm:bulletEnabled val="1"/>
        </dgm:presLayoutVars>
      </dgm:prSet>
      <dgm:spPr/>
    </dgm:pt>
    <dgm:pt modelId="{8529E05E-F6D7-4833-AB4F-CF9A49662178}" type="pres">
      <dgm:prSet presAssocID="{A1D19632-7068-4DDC-BDF6-387983C66BC9}" presName="sibTrans" presStyleCnt="0"/>
      <dgm:spPr/>
    </dgm:pt>
    <dgm:pt modelId="{CBC4FDB3-B72F-4439-BC5E-B39EF7856178}" type="pres">
      <dgm:prSet presAssocID="{8124FAC6-C9F1-45BC-8BD9-19DB875C6B56}" presName="node" presStyleLbl="alignAccFollowNode1" presStyleIdx="3" presStyleCnt="8">
        <dgm:presLayoutVars>
          <dgm:bulletEnabled val="1"/>
        </dgm:presLayoutVars>
      </dgm:prSet>
      <dgm:spPr/>
    </dgm:pt>
    <dgm:pt modelId="{5901D9EB-3B5C-4470-B4C2-E21359624A91}" type="pres">
      <dgm:prSet presAssocID="{400D6816-B71E-464A-A74A-28CECC8ECE59}" presName="sibTrans" presStyleCnt="0"/>
      <dgm:spPr/>
    </dgm:pt>
    <dgm:pt modelId="{16C19EE7-BA6C-44EF-855E-68CFC5044E5D}" type="pres">
      <dgm:prSet presAssocID="{BB9D0E6C-3E75-499F-A505-B92F1C7F7CBD}" presName="node" presStyleLbl="alignAccFollowNode1" presStyleIdx="4" presStyleCnt="8">
        <dgm:presLayoutVars>
          <dgm:bulletEnabled val="1"/>
        </dgm:presLayoutVars>
      </dgm:prSet>
      <dgm:spPr/>
    </dgm:pt>
    <dgm:pt modelId="{FF2A2E27-09CE-459D-93F3-256475526B34}" type="pres">
      <dgm:prSet presAssocID="{E09BF4C3-A5C2-4989-A901-9B11F254585D}" presName="sibTrans" presStyleCnt="0"/>
      <dgm:spPr/>
    </dgm:pt>
    <dgm:pt modelId="{C9556F92-18FC-4583-86ED-0E6B127B1B14}" type="pres">
      <dgm:prSet presAssocID="{095D1326-0D53-4F9E-BFD1-7876D673F9CA}" presName="node" presStyleLbl="alignAccFollowNode1" presStyleIdx="5" presStyleCnt="8">
        <dgm:presLayoutVars>
          <dgm:bulletEnabled val="1"/>
        </dgm:presLayoutVars>
      </dgm:prSet>
      <dgm:spPr/>
    </dgm:pt>
    <dgm:pt modelId="{0402AE8F-FE26-4F09-8116-7658A852F6FC}" type="pres">
      <dgm:prSet presAssocID="{D7529F79-B349-4A19-9B41-87BB3C0624D9}" presName="sibTrans" presStyleCnt="0"/>
      <dgm:spPr/>
    </dgm:pt>
    <dgm:pt modelId="{176D8C2D-6E4B-40EE-94B2-130B560D1E3B}" type="pres">
      <dgm:prSet presAssocID="{D27A03BD-5A6E-4EF1-AEE0-609FE9EC4412}" presName="node" presStyleLbl="alignAccFollowNode1" presStyleIdx="6" presStyleCnt="8">
        <dgm:presLayoutVars>
          <dgm:bulletEnabled val="1"/>
        </dgm:presLayoutVars>
      </dgm:prSet>
      <dgm:spPr/>
    </dgm:pt>
    <dgm:pt modelId="{8268CCB7-CA14-4E1F-BC9C-A3595CA3D58E}" type="pres">
      <dgm:prSet presAssocID="{3409F9F1-50E1-42AD-B7CA-934CBB0A5145}" presName="sibTrans" presStyleCnt="0"/>
      <dgm:spPr/>
    </dgm:pt>
    <dgm:pt modelId="{5CF5BA74-98FB-4867-B347-CC271741AD9F}" type="pres">
      <dgm:prSet presAssocID="{32A8A1E5-38BA-4534-9D3F-939265BDB516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90482F05-A492-468D-B1FE-1882AA914FD6}" srcId="{000769BD-1737-4580-B4B6-8561FC18DB95}" destId="{095D1326-0D53-4F9E-BFD1-7876D673F9CA}" srcOrd="5" destOrd="0" parTransId="{0D236E18-1FB5-4789-BC61-8E530DEED498}" sibTransId="{D7529F79-B349-4A19-9B41-87BB3C0624D9}"/>
    <dgm:cxn modelId="{10703D0E-5ECA-4F21-B00D-73DFC3186DC4}" type="presOf" srcId="{32A8A1E5-38BA-4534-9D3F-939265BDB516}" destId="{5CF5BA74-98FB-4867-B347-CC271741AD9F}" srcOrd="0" destOrd="0" presId="urn:microsoft.com/office/officeart/2005/8/layout/lProcess3"/>
    <dgm:cxn modelId="{EA965713-131C-4AE9-AC44-C83D4CC37D4F}" srcId="{000769BD-1737-4580-B4B6-8561FC18DB95}" destId="{90151EF7-8F06-4EA9-AB38-9EC29A88CFF9}" srcOrd="1" destOrd="0" parTransId="{6BDFDCB9-40D5-4C28-89DB-6086F013C7F7}" sibTransId="{85949368-BAB8-412F-913A-F348521BDE04}"/>
    <dgm:cxn modelId="{9A7E6926-1C25-40A3-B065-22C3B189DE5B}" srcId="{000769BD-1737-4580-B4B6-8561FC18DB95}" destId="{BB9D0E6C-3E75-499F-A505-B92F1C7F7CBD}" srcOrd="4" destOrd="0" parTransId="{AF9A5B3E-F617-45D6-9201-310286DDAADE}" sibTransId="{E09BF4C3-A5C2-4989-A901-9B11F254585D}"/>
    <dgm:cxn modelId="{3DB42D2B-4348-46A5-9A74-1549DCA19914}" type="presOf" srcId="{FF9CDE26-1DB7-4359-B68C-5C323F946C28}" destId="{EB41D04F-EA6B-4268-ACF5-8AB2F40801F7}" srcOrd="0" destOrd="0" presId="urn:microsoft.com/office/officeart/2005/8/layout/lProcess3"/>
    <dgm:cxn modelId="{EFC74734-F258-415A-B89C-B3219670AFE8}" srcId="{000769BD-1737-4580-B4B6-8561FC18DB95}" destId="{D27A03BD-5A6E-4EF1-AEE0-609FE9EC4412}" srcOrd="6" destOrd="0" parTransId="{CA507691-5E8E-44B4-BAC0-D7874188338B}" sibTransId="{3409F9F1-50E1-42AD-B7CA-934CBB0A5145}"/>
    <dgm:cxn modelId="{F989043B-3156-4B0F-8DC7-CA721F20C46A}" type="presOf" srcId="{90151EF7-8F06-4EA9-AB38-9EC29A88CFF9}" destId="{7D23213B-CDD6-4E66-99E8-7A9F922881C8}" srcOrd="0" destOrd="0" presId="urn:microsoft.com/office/officeart/2005/8/layout/lProcess3"/>
    <dgm:cxn modelId="{B3CC103F-C7C9-458B-AF94-375EC5A28A23}" type="presOf" srcId="{000769BD-1737-4580-B4B6-8561FC18DB95}" destId="{3CB7C77A-4E89-4834-8FF0-7DC0DA872820}" srcOrd="0" destOrd="0" presId="urn:microsoft.com/office/officeart/2005/8/layout/lProcess3"/>
    <dgm:cxn modelId="{3595CF3F-FBCB-4721-9187-78862938A8EB}" type="presOf" srcId="{D27A03BD-5A6E-4EF1-AEE0-609FE9EC4412}" destId="{176D8C2D-6E4B-40EE-94B2-130B560D1E3B}" srcOrd="0" destOrd="0" presId="urn:microsoft.com/office/officeart/2005/8/layout/lProcess3"/>
    <dgm:cxn modelId="{99655540-F63D-45DB-8209-95F961082E9E}" srcId="{000769BD-1737-4580-B4B6-8561FC18DB95}" destId="{646403C6-E4B1-4986-AC04-907617894D1F}" srcOrd="0" destOrd="0" parTransId="{54E30C97-18D4-4623-AC97-414646CA6346}" sibTransId="{3175DD39-21C9-4C25-97CE-EEC165CD9F01}"/>
    <dgm:cxn modelId="{DF9FEE5F-F78B-43AE-902D-91A34EC3561C}" type="presOf" srcId="{04A31BB3-B945-4F5B-BB30-71CE656771AA}" destId="{03B478FE-D869-4BA7-A4EC-DDEB31798951}" srcOrd="0" destOrd="0" presId="urn:microsoft.com/office/officeart/2005/8/layout/lProcess3"/>
    <dgm:cxn modelId="{6816714C-01DF-476F-9D62-0EF105A81CB4}" type="presOf" srcId="{8124FAC6-C9F1-45BC-8BD9-19DB875C6B56}" destId="{CBC4FDB3-B72F-4439-BC5E-B39EF7856178}" srcOrd="0" destOrd="0" presId="urn:microsoft.com/office/officeart/2005/8/layout/lProcess3"/>
    <dgm:cxn modelId="{D1F54552-C69B-4193-A21D-8F060B4FD7DA}" srcId="{000769BD-1737-4580-B4B6-8561FC18DB95}" destId="{04A31BB3-B945-4F5B-BB30-71CE656771AA}" srcOrd="2" destOrd="0" parTransId="{8B6BB8E1-D65F-46CB-8DC1-F01FE6115EEE}" sibTransId="{A1D19632-7068-4DDC-BDF6-387983C66BC9}"/>
    <dgm:cxn modelId="{92AE7D78-94E6-4E9B-BA1A-E757FB49653F}" type="presOf" srcId="{095D1326-0D53-4F9E-BFD1-7876D673F9CA}" destId="{C9556F92-18FC-4583-86ED-0E6B127B1B14}" srcOrd="0" destOrd="0" presId="urn:microsoft.com/office/officeart/2005/8/layout/lProcess3"/>
    <dgm:cxn modelId="{0DD7F459-8810-4E9F-88F6-A23C9B82B7D7}" type="presOf" srcId="{646403C6-E4B1-4986-AC04-907617894D1F}" destId="{9E79A6AC-79FD-45BF-BF11-C1F093E68650}" srcOrd="0" destOrd="0" presId="urn:microsoft.com/office/officeart/2005/8/layout/lProcess3"/>
    <dgm:cxn modelId="{C3573186-F42E-4228-A532-4A007E7B9A83}" type="presOf" srcId="{BB9D0E6C-3E75-499F-A505-B92F1C7F7CBD}" destId="{16C19EE7-BA6C-44EF-855E-68CFC5044E5D}" srcOrd="0" destOrd="0" presId="urn:microsoft.com/office/officeart/2005/8/layout/lProcess3"/>
    <dgm:cxn modelId="{8FE007B1-7981-4A1D-BF4E-C5EA9CF9D853}" srcId="{000769BD-1737-4580-B4B6-8561FC18DB95}" destId="{32A8A1E5-38BA-4534-9D3F-939265BDB516}" srcOrd="7" destOrd="0" parTransId="{AE085920-3142-4C08-A489-950AF81BAB40}" sibTransId="{7C9A0B47-13CE-433C-BF99-525CA3798226}"/>
    <dgm:cxn modelId="{910284E2-50C2-4C2A-A7AE-78B6FDCF55E1}" srcId="{000769BD-1737-4580-B4B6-8561FC18DB95}" destId="{8124FAC6-C9F1-45BC-8BD9-19DB875C6B56}" srcOrd="3" destOrd="0" parTransId="{A9154273-DFD8-4D15-AC8C-8AA043F8172F}" sibTransId="{400D6816-B71E-464A-A74A-28CECC8ECE59}"/>
    <dgm:cxn modelId="{A03954EE-A9DB-4DEA-B8E6-FE79CE383BB1}" srcId="{FF9CDE26-1DB7-4359-B68C-5C323F946C28}" destId="{000769BD-1737-4580-B4B6-8561FC18DB95}" srcOrd="0" destOrd="0" parTransId="{765EF335-4087-42EA-847F-1158B6BE6429}" sibTransId="{20A95979-D102-4B00-9570-D7B08DBB7080}"/>
    <dgm:cxn modelId="{AF6F25E2-0874-48CF-804F-74444F2AAF83}" type="presParOf" srcId="{EB41D04F-EA6B-4268-ACF5-8AB2F40801F7}" destId="{57F2EDB7-2B5B-456F-B5AB-3FA9A4B3F562}" srcOrd="0" destOrd="0" presId="urn:microsoft.com/office/officeart/2005/8/layout/lProcess3"/>
    <dgm:cxn modelId="{8400743B-ED09-4374-ABE9-4DD008EE7F4A}" type="presParOf" srcId="{57F2EDB7-2B5B-456F-B5AB-3FA9A4B3F562}" destId="{3CB7C77A-4E89-4834-8FF0-7DC0DA872820}" srcOrd="0" destOrd="0" presId="urn:microsoft.com/office/officeart/2005/8/layout/lProcess3"/>
    <dgm:cxn modelId="{AD3DE035-8823-455B-80E9-F47571E41B59}" type="presParOf" srcId="{57F2EDB7-2B5B-456F-B5AB-3FA9A4B3F562}" destId="{5D7110B1-CADD-4B9A-9257-8EFF36C54085}" srcOrd="1" destOrd="0" presId="urn:microsoft.com/office/officeart/2005/8/layout/lProcess3"/>
    <dgm:cxn modelId="{6B89D060-A41C-4119-9832-5DB03F928007}" type="presParOf" srcId="{57F2EDB7-2B5B-456F-B5AB-3FA9A4B3F562}" destId="{9E79A6AC-79FD-45BF-BF11-C1F093E68650}" srcOrd="2" destOrd="0" presId="urn:microsoft.com/office/officeart/2005/8/layout/lProcess3"/>
    <dgm:cxn modelId="{DD0CD7EE-D8D0-4E24-A242-43324F0486E6}" type="presParOf" srcId="{57F2EDB7-2B5B-456F-B5AB-3FA9A4B3F562}" destId="{428F4981-76EF-4C6A-8B7B-439AA1D0AD22}" srcOrd="3" destOrd="0" presId="urn:microsoft.com/office/officeart/2005/8/layout/lProcess3"/>
    <dgm:cxn modelId="{0B31D9C9-6E0E-47C5-B478-D4378F787EB2}" type="presParOf" srcId="{57F2EDB7-2B5B-456F-B5AB-3FA9A4B3F562}" destId="{7D23213B-CDD6-4E66-99E8-7A9F922881C8}" srcOrd="4" destOrd="0" presId="urn:microsoft.com/office/officeart/2005/8/layout/lProcess3"/>
    <dgm:cxn modelId="{905AE7F7-2CC8-4675-B61E-5A9CD65F280D}" type="presParOf" srcId="{57F2EDB7-2B5B-456F-B5AB-3FA9A4B3F562}" destId="{966A8C57-6642-46A0-870D-7ABA8EE7CF03}" srcOrd="5" destOrd="0" presId="urn:microsoft.com/office/officeart/2005/8/layout/lProcess3"/>
    <dgm:cxn modelId="{F376D975-2E5E-47DA-A406-84C3E0CCF2F9}" type="presParOf" srcId="{57F2EDB7-2B5B-456F-B5AB-3FA9A4B3F562}" destId="{03B478FE-D869-4BA7-A4EC-DDEB31798951}" srcOrd="6" destOrd="0" presId="urn:microsoft.com/office/officeart/2005/8/layout/lProcess3"/>
    <dgm:cxn modelId="{67EFA3ED-4B60-4201-B384-470394B45359}" type="presParOf" srcId="{57F2EDB7-2B5B-456F-B5AB-3FA9A4B3F562}" destId="{8529E05E-F6D7-4833-AB4F-CF9A49662178}" srcOrd="7" destOrd="0" presId="urn:microsoft.com/office/officeart/2005/8/layout/lProcess3"/>
    <dgm:cxn modelId="{DA01FBDE-5045-4167-B7EF-091B206C6594}" type="presParOf" srcId="{57F2EDB7-2B5B-456F-B5AB-3FA9A4B3F562}" destId="{CBC4FDB3-B72F-4439-BC5E-B39EF7856178}" srcOrd="8" destOrd="0" presId="urn:microsoft.com/office/officeart/2005/8/layout/lProcess3"/>
    <dgm:cxn modelId="{0B11CB9A-A265-4050-BC8B-8FF9DC9B96A2}" type="presParOf" srcId="{57F2EDB7-2B5B-456F-B5AB-3FA9A4B3F562}" destId="{5901D9EB-3B5C-4470-B4C2-E21359624A91}" srcOrd="9" destOrd="0" presId="urn:microsoft.com/office/officeart/2005/8/layout/lProcess3"/>
    <dgm:cxn modelId="{FE2E9BB6-7125-4DDB-839A-907B4FF97522}" type="presParOf" srcId="{57F2EDB7-2B5B-456F-B5AB-3FA9A4B3F562}" destId="{16C19EE7-BA6C-44EF-855E-68CFC5044E5D}" srcOrd="10" destOrd="0" presId="urn:microsoft.com/office/officeart/2005/8/layout/lProcess3"/>
    <dgm:cxn modelId="{F7C3AD1C-5821-47F8-A7F9-9F86F8F7CD17}" type="presParOf" srcId="{57F2EDB7-2B5B-456F-B5AB-3FA9A4B3F562}" destId="{FF2A2E27-09CE-459D-93F3-256475526B34}" srcOrd="11" destOrd="0" presId="urn:microsoft.com/office/officeart/2005/8/layout/lProcess3"/>
    <dgm:cxn modelId="{BAA48562-0CEB-4A67-A69D-D2C7BFCE1320}" type="presParOf" srcId="{57F2EDB7-2B5B-456F-B5AB-3FA9A4B3F562}" destId="{C9556F92-18FC-4583-86ED-0E6B127B1B14}" srcOrd="12" destOrd="0" presId="urn:microsoft.com/office/officeart/2005/8/layout/lProcess3"/>
    <dgm:cxn modelId="{3F74299B-E7DF-4756-A3E9-5495AB5CD2DC}" type="presParOf" srcId="{57F2EDB7-2B5B-456F-B5AB-3FA9A4B3F562}" destId="{0402AE8F-FE26-4F09-8116-7658A852F6FC}" srcOrd="13" destOrd="0" presId="urn:microsoft.com/office/officeart/2005/8/layout/lProcess3"/>
    <dgm:cxn modelId="{2E497573-EF60-4C51-89AC-614D1372402B}" type="presParOf" srcId="{57F2EDB7-2B5B-456F-B5AB-3FA9A4B3F562}" destId="{176D8C2D-6E4B-40EE-94B2-130B560D1E3B}" srcOrd="14" destOrd="0" presId="urn:microsoft.com/office/officeart/2005/8/layout/lProcess3"/>
    <dgm:cxn modelId="{210A34C3-9EA5-4957-8BE8-DDEECD883261}" type="presParOf" srcId="{57F2EDB7-2B5B-456F-B5AB-3FA9A4B3F562}" destId="{8268CCB7-CA14-4E1F-BC9C-A3595CA3D58E}" srcOrd="15" destOrd="0" presId="urn:microsoft.com/office/officeart/2005/8/layout/lProcess3"/>
    <dgm:cxn modelId="{A422F656-C3CB-46DE-A8DB-19BB71298DD4}" type="presParOf" srcId="{57F2EDB7-2B5B-456F-B5AB-3FA9A4B3F562}" destId="{5CF5BA74-98FB-4867-B347-CC271741AD9F}" srcOrd="1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7C77A-4E89-4834-8FF0-7DC0DA872820}">
      <dsp:nvSpPr>
        <dsp:cNvPr id="0" name=""/>
        <dsp:cNvSpPr/>
      </dsp:nvSpPr>
      <dsp:spPr>
        <a:xfrm>
          <a:off x="5619" y="764914"/>
          <a:ext cx="1568611" cy="6274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Инициализация популяции</a:t>
          </a:r>
          <a:endParaRPr lang="ru-RU" sz="1200" b="1" kern="1200" dirty="0"/>
        </a:p>
      </dsp:txBody>
      <dsp:txXfrm>
        <a:off x="319341" y="764914"/>
        <a:ext cx="941167" cy="627444"/>
      </dsp:txXfrm>
    </dsp:sp>
    <dsp:sp modelId="{9E79A6AC-79FD-45BF-BF11-C1F093E68650}">
      <dsp:nvSpPr>
        <dsp:cNvPr id="0" name=""/>
        <dsp:cNvSpPr/>
      </dsp:nvSpPr>
      <dsp:spPr>
        <a:xfrm>
          <a:off x="1370310" y="818247"/>
          <a:ext cx="1301947" cy="5207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Видообразование</a:t>
          </a:r>
        </a:p>
      </dsp:txBody>
      <dsp:txXfrm>
        <a:off x="1630699" y="818247"/>
        <a:ext cx="781169" cy="520778"/>
      </dsp:txXfrm>
    </dsp:sp>
    <dsp:sp modelId="{7D23213B-CDD6-4E66-99E8-7A9F922881C8}">
      <dsp:nvSpPr>
        <dsp:cNvPr id="0" name=""/>
        <dsp:cNvSpPr/>
      </dsp:nvSpPr>
      <dsp:spPr>
        <a:xfrm>
          <a:off x="2489985" y="818247"/>
          <a:ext cx="1301947" cy="5207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Оценка</a:t>
          </a:r>
          <a:r>
            <a:rPr lang="ru-RU" sz="1200" b="1" kern="1200" baseline="0" dirty="0"/>
            <a:t> приспособленности</a:t>
          </a:r>
          <a:endParaRPr lang="ru-RU" sz="1200" b="1" kern="1200" dirty="0"/>
        </a:p>
      </dsp:txBody>
      <dsp:txXfrm>
        <a:off x="2750374" y="818247"/>
        <a:ext cx="781169" cy="520778"/>
      </dsp:txXfrm>
    </dsp:sp>
    <dsp:sp modelId="{03B478FE-D869-4BA7-A4EC-DDEB31798951}">
      <dsp:nvSpPr>
        <dsp:cNvPr id="0" name=""/>
        <dsp:cNvSpPr/>
      </dsp:nvSpPr>
      <dsp:spPr>
        <a:xfrm>
          <a:off x="3609659" y="818247"/>
          <a:ext cx="1301947" cy="5207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Отбор</a:t>
          </a:r>
          <a:endParaRPr lang="ru-RU" sz="1200" kern="1200" dirty="0"/>
        </a:p>
      </dsp:txBody>
      <dsp:txXfrm>
        <a:off x="3870048" y="818247"/>
        <a:ext cx="781169" cy="520778"/>
      </dsp:txXfrm>
    </dsp:sp>
    <dsp:sp modelId="{CBC4FDB3-B72F-4439-BC5E-B39EF7856178}">
      <dsp:nvSpPr>
        <dsp:cNvPr id="0" name=""/>
        <dsp:cNvSpPr/>
      </dsp:nvSpPr>
      <dsp:spPr>
        <a:xfrm>
          <a:off x="4729334" y="818247"/>
          <a:ext cx="1301947" cy="5207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Скрещивание</a:t>
          </a:r>
          <a:endParaRPr lang="ru-RU" sz="1200" kern="1200" dirty="0"/>
        </a:p>
      </dsp:txBody>
      <dsp:txXfrm>
        <a:off x="4989723" y="818247"/>
        <a:ext cx="781169" cy="520778"/>
      </dsp:txXfrm>
    </dsp:sp>
    <dsp:sp modelId="{16C19EE7-BA6C-44EF-855E-68CFC5044E5D}">
      <dsp:nvSpPr>
        <dsp:cNvPr id="0" name=""/>
        <dsp:cNvSpPr/>
      </dsp:nvSpPr>
      <dsp:spPr>
        <a:xfrm>
          <a:off x="5849009" y="818247"/>
          <a:ext cx="1301947" cy="5207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Мутация</a:t>
          </a:r>
          <a:endParaRPr lang="ru-RU" sz="1200" kern="1200" dirty="0"/>
        </a:p>
      </dsp:txBody>
      <dsp:txXfrm>
        <a:off x="6109398" y="818247"/>
        <a:ext cx="781169" cy="520778"/>
      </dsp:txXfrm>
    </dsp:sp>
    <dsp:sp modelId="{C9556F92-18FC-4583-86ED-0E6B127B1B14}">
      <dsp:nvSpPr>
        <dsp:cNvPr id="0" name=""/>
        <dsp:cNvSpPr/>
      </dsp:nvSpPr>
      <dsp:spPr>
        <a:xfrm>
          <a:off x="6968683" y="818247"/>
          <a:ext cx="1301947" cy="5207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Замена популяции</a:t>
          </a:r>
          <a:endParaRPr lang="ru-RU" sz="1200" kern="1200" dirty="0"/>
        </a:p>
      </dsp:txBody>
      <dsp:txXfrm>
        <a:off x="7229072" y="818247"/>
        <a:ext cx="781169" cy="520778"/>
      </dsp:txXfrm>
    </dsp:sp>
    <dsp:sp modelId="{176D8C2D-6E4B-40EE-94B2-130B560D1E3B}">
      <dsp:nvSpPr>
        <dsp:cNvPr id="0" name=""/>
        <dsp:cNvSpPr/>
      </dsp:nvSpPr>
      <dsp:spPr>
        <a:xfrm>
          <a:off x="8088358" y="818247"/>
          <a:ext cx="1301947" cy="5207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Проверка критерия остановки</a:t>
          </a:r>
          <a:endParaRPr lang="ru-RU" sz="1200" kern="1200" dirty="0"/>
        </a:p>
      </dsp:txBody>
      <dsp:txXfrm>
        <a:off x="8348747" y="818247"/>
        <a:ext cx="781169" cy="520778"/>
      </dsp:txXfrm>
    </dsp:sp>
    <dsp:sp modelId="{5CF5BA74-98FB-4867-B347-CC271741AD9F}">
      <dsp:nvSpPr>
        <dsp:cNvPr id="0" name=""/>
        <dsp:cNvSpPr/>
      </dsp:nvSpPr>
      <dsp:spPr>
        <a:xfrm>
          <a:off x="9208032" y="818247"/>
          <a:ext cx="1301947" cy="5207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Выбор лучшей сети</a:t>
          </a:r>
          <a:endParaRPr lang="ru-RU" sz="1200" kern="1200" dirty="0"/>
        </a:p>
      </dsp:txBody>
      <dsp:txXfrm>
        <a:off x="9468421" y="818247"/>
        <a:ext cx="781169" cy="520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088C0-28B2-F825-D2D7-62A9CA6EA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C65EEF-33AA-8810-ADE6-32EDB6702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950995-84A2-EF7F-7332-3AD4DA0E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6F0E32-CD83-A70A-A44B-CFA63695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7811B-DB7D-AF6A-87C3-3D0BF463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83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65728-0DF4-4340-E965-490E2124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01F666-C008-CFC5-59C0-8F5BD51F6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EF6DE3-8022-173F-7AD5-19987C56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BA9A82-8164-D063-D3CB-6FA3A455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A70B77-C0D0-5025-1CAD-ACF68BE8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28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033D7C-155F-7E81-2FD2-AD0571815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E7E8DB-9EF4-B4A3-8B8A-1649E6D23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DA9F20-9535-3167-0CFE-B97707C3B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B58842-CE30-89B4-7F6C-3C4BBA23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23794D-5FBC-7994-2A46-F3530866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6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813BB-E5AD-49CE-5512-2FC6C8E4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DE421E-9248-731F-C901-72571E13D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8FC97B-6C75-B554-433A-3881E2ED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668C4F-4B2D-2ACF-6848-C1D1899A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7E357A-C3AA-B0B1-E0EF-1CE62912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70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9DF56-125D-FD18-38FB-ED3652A6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4545-3C7E-3B02-FB0D-69ECDE773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8C42DE-FD7D-291F-01F6-524F9036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9A920B-201B-DFEC-435C-9B40E723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7BE9A7-D66F-DDD9-099B-D4C01184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3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14F8-664D-DD89-8E39-4BCF4F32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36CE2F-FF05-7460-426F-9A1A0BDDA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3C81C8-7F9F-749C-8588-91006A43C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53ABAB-FF5A-F4E9-A640-5B9E66DA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001620-06F3-F6B9-B593-689F76A5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5655B8-D3A2-13B6-BA9D-9119C5E8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96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A10A7-6570-6954-7C7B-BBCB0F78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D60164-91E6-210E-9B0F-5C2E9619A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98E21A-576A-F8F0-C579-C4DA2B3C5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6F26FD8-F657-9A05-AF88-66BC639D1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1336661-054D-F661-64F2-546BBC6AE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AE29752-C66A-A73B-97D0-3CAB72525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78EF45-DFA6-69F4-8C15-8464973A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A02D1D-03DB-8CD2-F942-A7C542E9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63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D7765-22DB-E5A5-ACF9-DC03B138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DF849A3-CBDA-C248-2151-AE7A0290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588793-ED11-00F0-37B0-F041B895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DADBD-6B66-4682-834C-AE482D10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70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8CD9E4E-0556-130F-11B0-40AEF927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D2EF48-7677-C710-3181-E1001D2E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F24E74-109B-3E3E-2C72-FF986ABB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347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4788A-4FF0-47F9-45E5-2AF1CF67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5C193D-A2F1-0433-6048-0D61D5BC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F3197F-F557-A173-387E-0CC88FBAB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529F75-9BAA-5488-DCA5-AB5CAEA58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C44ADE-C539-68A1-F23C-0B79E72E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3DCC8C-6279-917B-47B6-6995B95F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31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927F3-99AA-C30B-E2F3-0FAD77EF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5EE24E-428A-3EC4-8449-2C85993F2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465BA4-336F-8EC2-9AC4-859A9EC46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25239E-5471-380A-A452-F7E91A3A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BC8E0C-6D3E-C54A-D13D-20B212AB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F45DDB-BB00-BE9B-FD98-03C11749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08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ACABC-5FB6-644A-34D1-D7673CA1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D26996-0972-D62E-41EC-2D0C39EAC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780CD3-F515-4EA8-EBD0-EC68DCA05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0CC5F-4765-4ABE-B322-1C6F8F22743C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76D7DD-DC7D-3D8D-4D31-9C4316E3F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54CE93-2AD4-0C08-F66F-598DED92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2BB4-E6AA-4DC2-8240-D54A177B1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51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14520E-710A-14AB-AC7C-409E32678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1" r="16127" b="28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1A7C2-8A99-58C4-82AA-645D950A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ru-RU" sz="4400"/>
              <a:t>Нейроэволюция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3CF6A0-2C21-9965-49F4-E0840F711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ru-RU" sz="2000" dirty="0">
                <a:latin typeface="+mj-lt"/>
              </a:rPr>
              <a:t>Подготовил студент гр. 5030103/90301</a:t>
            </a:r>
          </a:p>
          <a:p>
            <a:pPr algn="l"/>
            <a:r>
              <a:rPr lang="ru-RU" sz="2000" dirty="0">
                <a:latin typeface="+mj-lt"/>
              </a:rPr>
              <a:t>Старовойтов Денис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50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B3DA-0CA6-C55D-8E74-3377D1E0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24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Пример работы метода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206CA9A8-D111-F6F5-17A1-2D1BB6BDF6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661932" y="4240324"/>
            <a:ext cx="5509335" cy="1876973"/>
          </a:xfr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2A8E76D8-322D-D764-9A2E-AFBBE5E9D9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76619" y="2120024"/>
            <a:ext cx="3662779" cy="352610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0ADA12-80E7-6D7D-9CD1-A03FC1A7C254}"/>
              </a:ext>
            </a:extLst>
          </p:cNvPr>
          <p:cNvSpPr txBox="1"/>
          <p:nvPr/>
        </p:nvSpPr>
        <p:spPr>
          <a:xfrm>
            <a:off x="838200" y="1473693"/>
            <a:ext cx="4447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Century Gothic" panose="020B0502020202020204" pitchFamily="34" charset="0"/>
              </a:rPr>
              <a:t>Баланс тележки с перевернутым маятником</a:t>
            </a:r>
            <a:endParaRPr lang="ru-RU" dirty="0"/>
          </a:p>
        </p:txBody>
      </p:sp>
      <p:pic>
        <p:nvPicPr>
          <p:cNvPr id="13" name="Видео 20-04-2023 06_43_07">
            <a:hlinkClick r:id="" action="ppaction://media"/>
            <a:extLst>
              <a:ext uri="{FF2B5EF4-FFF2-40B4-BE49-F238E27FC236}">
                <a16:creationId xmlns:a16="http://schemas.microsoft.com/office/drawing/2014/main" id="{9B9BD277-1E3F-B17C-A7C0-D14FF6AA11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85669" y="1679189"/>
            <a:ext cx="2855481" cy="24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B3DA-0CA6-C55D-8E74-3377D1E0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24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Основная информация о методе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1C6D1-330F-C1F7-7FA2-03DC9D01A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64274"/>
            <a:ext cx="5181600" cy="4512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dirty="0">
                <a:effectLst/>
                <a:latin typeface="+mj-lt"/>
              </a:rPr>
              <a:t>Нейронные сети - это математические модели, имитирующие работу мозга для решения сложных задач. </a:t>
            </a:r>
          </a:p>
          <a:p>
            <a:pPr marL="0" indent="0">
              <a:buNone/>
            </a:pPr>
            <a:r>
              <a:rPr lang="ru-RU" sz="2000" b="0" i="0" dirty="0">
                <a:effectLst/>
                <a:latin typeface="+mj-lt"/>
              </a:rPr>
              <a:t>Генетические алгоритмы - это алгоритмы оптимизации, основанные на процессе естественного отбора. </a:t>
            </a:r>
          </a:p>
          <a:p>
            <a:pPr marL="0" indent="0">
              <a:buNone/>
            </a:pPr>
            <a:r>
              <a:rPr lang="ru-RU" sz="2000" b="0" i="0" dirty="0">
                <a:effectLst/>
                <a:latin typeface="+mj-lt"/>
              </a:rPr>
              <a:t>Нейроэволюция сочетает эти две концепции, используя генетические алгоритмы для </a:t>
            </a:r>
            <a:r>
              <a:rPr lang="ru-RU" sz="2000" dirty="0">
                <a:latin typeface="+mj-lt"/>
              </a:rPr>
              <a:t>корректировки структуры ИНС, </a:t>
            </a:r>
            <a:r>
              <a:rPr lang="ru-RU" sz="2000" dirty="0" err="1">
                <a:latin typeface="+mj-lt"/>
              </a:rPr>
              <a:t>гиперпараметров</a:t>
            </a:r>
            <a:r>
              <a:rPr lang="ru-RU" sz="2000" dirty="0">
                <a:latin typeface="+mj-lt"/>
              </a:rPr>
              <a:t> и весов связей</a:t>
            </a:r>
            <a:r>
              <a:rPr lang="ru-RU" sz="2000" b="0" i="0" dirty="0">
                <a:effectLst/>
                <a:latin typeface="+mj-lt"/>
              </a:rPr>
              <a:t>, то есть </a:t>
            </a:r>
            <a:r>
              <a:rPr lang="ru-RU" sz="2000" dirty="0">
                <a:latin typeface="+mj-lt"/>
              </a:rPr>
              <a:t>включает в себя эволюционизм и </a:t>
            </a:r>
            <a:r>
              <a:rPr lang="ru-RU" sz="2000" dirty="0" err="1">
                <a:latin typeface="+mj-lt"/>
              </a:rPr>
              <a:t>коннекционизм</a:t>
            </a:r>
            <a:r>
              <a:rPr lang="ru-RU" sz="2000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ru-RU" sz="2000" dirty="0">
                <a:latin typeface="+mj-lt"/>
              </a:rPr>
              <a:t>Используется для задач оптимизации, обучения с подкреплением и создания ИИ.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3222F6-7941-DB55-B5FB-5A80DBA7F5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5521" r="2057" b="6151"/>
          <a:stretch/>
        </p:blipFill>
        <p:spPr bwMode="auto">
          <a:xfrm>
            <a:off x="6848475" y="1159450"/>
            <a:ext cx="4505325" cy="517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39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B3DA-0CA6-C55D-8E74-3377D1E0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24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Алгоритм </a:t>
            </a:r>
            <a:r>
              <a:rPr lang="en-US" sz="3200" dirty="0">
                <a:latin typeface="Century Gothic" panose="020B0502020202020204" pitchFamily="34" charset="0"/>
              </a:rPr>
              <a:t>NEAT</a:t>
            </a:r>
            <a:endParaRPr lang="ru-RU" sz="3200" dirty="0">
              <a:latin typeface="Century Gothic" panose="020B0502020202020204" pitchFamily="34" charset="0"/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830A99D-C300-7C51-D6D6-6D665C3F865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75914901"/>
              </p:ext>
            </p:extLst>
          </p:nvPr>
        </p:nvGraphicFramePr>
        <p:xfrm>
          <a:off x="838198" y="2086253"/>
          <a:ext cx="10515599" cy="2157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Объект 3">
            <a:extLst>
              <a:ext uri="{FF2B5EF4-FFF2-40B4-BE49-F238E27FC236}">
                <a16:creationId xmlns:a16="http://schemas.microsoft.com/office/drawing/2014/main" id="{89F80D58-7999-F7CA-9DE6-37E133B9F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455939"/>
            <a:ext cx="10515600" cy="1012054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>
                <a:latin typeface="+mj-lt"/>
              </a:rPr>
              <a:t>Алгоритм NEAT, или </a:t>
            </a:r>
            <a:r>
              <a:rPr lang="ru-RU" sz="2000" dirty="0" err="1">
                <a:latin typeface="+mj-lt"/>
              </a:rPr>
              <a:t>NeuroEvolution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 err="1">
                <a:latin typeface="+mj-lt"/>
              </a:rPr>
              <a:t>of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 err="1">
                <a:latin typeface="+mj-lt"/>
              </a:rPr>
              <a:t>Augmenting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 err="1">
                <a:latin typeface="+mj-lt"/>
              </a:rPr>
              <a:t>Topologies</a:t>
            </a:r>
            <a:r>
              <a:rPr lang="ru-RU" sz="2000" dirty="0">
                <a:latin typeface="+mj-lt"/>
              </a:rPr>
              <a:t>, - это один из популярных алгоритмов нейроэволюции.</a:t>
            </a:r>
            <a:endParaRPr lang="en-US" sz="2000" dirty="0">
              <a:latin typeface="+mj-lt"/>
            </a:endParaRP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22BEB4-D449-A730-7457-85FB1583ED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41"/>
          <a:stretch/>
        </p:blipFill>
        <p:spPr>
          <a:xfrm>
            <a:off x="2918296" y="3897297"/>
            <a:ext cx="6355401" cy="22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51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B3DA-0CA6-C55D-8E74-3377D1E0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24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Инициализация популяции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1C6D1-330F-C1F7-7FA2-03DC9D01A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844"/>
            <a:ext cx="4408521" cy="469912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1800" b="1" i="0" dirty="0">
                <a:effectLst/>
                <a:latin typeface="+mj-lt"/>
              </a:rPr>
              <a:t>Инициализация популяции</a:t>
            </a:r>
            <a:r>
              <a:rPr lang="ru-RU" sz="1800" b="0" i="0" dirty="0">
                <a:effectLst/>
                <a:latin typeface="+mj-lt"/>
              </a:rPr>
              <a:t>: Создание начальной популяции из случайных геномов. Каждый геном представляет собой нейронную сеть с заданными узлами и связями. В начале все геномы имеют простую структуру, обычно без скрытых узлов.</a:t>
            </a:r>
          </a:p>
        </p:txBody>
      </p:sp>
      <p:pic>
        <p:nvPicPr>
          <p:cNvPr id="7" name="Объект 8">
            <a:extLst>
              <a:ext uri="{FF2B5EF4-FFF2-40B4-BE49-F238E27FC236}">
                <a16:creationId xmlns:a16="http://schemas.microsoft.com/office/drawing/2014/main" id="{10240B26-9571-D074-3D81-B505075A4E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5659503" y="1477843"/>
            <a:ext cx="6187887" cy="31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4D40AA-C80B-DB0F-FAD8-CD47C503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93" y="3429000"/>
            <a:ext cx="4133333" cy="236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2A4A3A-9131-9C51-44B7-3103043B8C62}"/>
              </a:ext>
            </a:extLst>
          </p:cNvPr>
          <p:cNvSpPr txBox="1"/>
          <p:nvPr/>
        </p:nvSpPr>
        <p:spPr>
          <a:xfrm>
            <a:off x="5521908" y="4713687"/>
            <a:ext cx="646307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b="0" i="0" dirty="0">
                <a:effectLst/>
                <a:latin typeface="+mj-lt"/>
              </a:rPr>
              <a:t>Каждый геном включает в себя список соединений генов, каждый из которых указывает входящий узел, выходной узел, вес соединения, состояние (включён/выключен) и инновационный номер, который позволяет нахождение соответствующих генов.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434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B3DA-0CA6-C55D-8E74-3377D1E0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2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Видообразование и оценка приспособленности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1C6D1-330F-C1F7-7FA2-03DC9D01A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4816"/>
            <a:ext cx="4683711" cy="492710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1800" b="1" i="0" dirty="0">
                <a:effectLst/>
                <a:latin typeface="+mj-lt"/>
              </a:rPr>
              <a:t>Видообразование: </a:t>
            </a:r>
            <a:r>
              <a:rPr lang="ru-RU" sz="1800" dirty="0">
                <a:latin typeface="+mj-lt"/>
              </a:rPr>
              <a:t>О</a:t>
            </a:r>
            <a:r>
              <a:rPr lang="ru-RU" sz="1800" b="0" i="0" dirty="0">
                <a:effectLst/>
                <a:latin typeface="+mj-lt"/>
              </a:rPr>
              <a:t>пределяется генотипическим расстоянием </a:t>
            </a:r>
            <a:r>
              <a:rPr lang="el-GR" sz="1800" b="0" i="0" dirty="0">
                <a:effectLst/>
                <a:latin typeface="+mj-lt"/>
                <a:ea typeface="Cambria Math" panose="02040503050406030204" pitchFamily="18" charset="0"/>
              </a:rPr>
              <a:t>δ</a:t>
            </a:r>
            <a:r>
              <a:rPr lang="ru-RU" sz="1800" b="0" i="0" dirty="0">
                <a:effectLst/>
                <a:latin typeface="+mj-lt"/>
                <a:ea typeface="Cambria Math" panose="02040503050406030204" pitchFamily="18" charset="0"/>
              </a:rPr>
              <a:t>, где</a:t>
            </a:r>
            <a:r>
              <a:rPr lang="ru-RU" sz="1800" b="0" i="0" dirty="0">
                <a:effectLst/>
                <a:latin typeface="+mj-lt"/>
              </a:rPr>
              <a:t> E - количество общих генов, D - количество различных генов, W - среднее взвешенное расстояние между общими генами, N - количество генов в большем геноме, а c1, c2 и c3 - коэффициенты, которые определяют важность каждой составляющей в общем расстоянии. Если </a:t>
            </a:r>
            <a:r>
              <a:rPr lang="el-GR" sz="1800" b="0" i="0" dirty="0">
                <a:effectLst/>
                <a:latin typeface="+mj-lt"/>
                <a:ea typeface="Cambria Math" panose="02040503050406030204" pitchFamily="18" charset="0"/>
              </a:rPr>
              <a:t>δ</a:t>
            </a:r>
            <a:r>
              <a:rPr lang="ru-RU" sz="1800" b="0" i="0" dirty="0">
                <a:effectLst/>
                <a:latin typeface="+mj-lt"/>
              </a:rPr>
              <a:t> между двумя геномами </a:t>
            </a:r>
            <a:r>
              <a:rPr lang="en-US" sz="1800" dirty="0">
                <a:latin typeface="+mj-lt"/>
              </a:rPr>
              <a:t>&lt;= </a:t>
            </a:r>
            <a:r>
              <a:rPr lang="ru-RU" sz="1800" b="0" i="0" dirty="0">
                <a:effectLst/>
                <a:latin typeface="+mj-lt"/>
              </a:rPr>
              <a:t>порогу совместимости</a:t>
            </a:r>
            <a:r>
              <a:rPr lang="en-US" sz="1800" b="0" i="0" dirty="0">
                <a:effectLst/>
                <a:latin typeface="+mj-lt"/>
              </a:rPr>
              <a:t>, </a:t>
            </a:r>
            <a:r>
              <a:rPr lang="ru-RU" sz="1800" b="0" i="0" dirty="0">
                <a:effectLst/>
                <a:latin typeface="+mj-lt"/>
              </a:rPr>
              <a:t>то они считаются принадлежащими одному виду.</a:t>
            </a:r>
          </a:p>
          <a:p>
            <a:pPr marL="0" indent="0">
              <a:buNone/>
            </a:pPr>
            <a:r>
              <a:rPr lang="ru-RU" sz="1800" b="1" i="0" dirty="0">
                <a:effectLst/>
                <a:latin typeface="+mj-lt"/>
              </a:rPr>
              <a:t>Оценка приспособленности</a:t>
            </a:r>
            <a:r>
              <a:rPr lang="ru-RU" sz="1800" b="0" i="0" dirty="0">
                <a:effectLst/>
                <a:latin typeface="+mj-lt"/>
              </a:rPr>
              <a:t>: Приспособленность - это мера того, насколько хорошо особь решает задачу. общая формула будет зависеть от конкретной задачи, но существует корректировка функцией деления </a:t>
            </a:r>
            <a:r>
              <a:rPr lang="en-US" sz="1800" b="0" i="0" dirty="0" err="1">
                <a:effectLst/>
                <a:latin typeface="+mj-lt"/>
              </a:rPr>
              <a:t>sh</a:t>
            </a:r>
            <a:r>
              <a:rPr lang="en-US" sz="1800" b="0" i="0" dirty="0">
                <a:effectLst/>
                <a:latin typeface="+mj-lt"/>
              </a:rPr>
              <a:t>(</a:t>
            </a:r>
            <a:r>
              <a:rPr lang="el-GR" sz="1800" b="0" i="0" dirty="0">
                <a:effectLst/>
                <a:latin typeface="+mj-lt"/>
              </a:rPr>
              <a:t>δ)</a:t>
            </a:r>
            <a:r>
              <a:rPr lang="ru-RU" sz="1800" b="0" i="0" dirty="0">
                <a:effectLst/>
                <a:latin typeface="+mj-lt"/>
              </a:rPr>
              <a:t>, которая помогает поддерживать разнообразие популяции и способствует более эффективной эволюции.</a:t>
            </a:r>
          </a:p>
        </p:txBody>
      </p:sp>
      <p:pic>
        <p:nvPicPr>
          <p:cNvPr id="5124" name="Picture 4" descr="Distance in neat algorithm">
            <a:extLst>
              <a:ext uri="{FF2B5EF4-FFF2-40B4-BE49-F238E27FC236}">
                <a16:creationId xmlns:a16="http://schemas.microsoft.com/office/drawing/2014/main" id="{0937A01B-C17D-2658-62A0-BE3520A2DF9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0" t="-7100" r="35129" b="3208"/>
          <a:stretch/>
        </p:blipFill>
        <p:spPr bwMode="auto">
          <a:xfrm>
            <a:off x="6096000" y="1806316"/>
            <a:ext cx="4877768" cy="120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istance in neat algorithm">
            <a:extLst>
              <a:ext uri="{FF2B5EF4-FFF2-40B4-BE49-F238E27FC236}">
                <a16:creationId xmlns:a16="http://schemas.microsoft.com/office/drawing/2014/main" id="{B7CB81B9-5E42-9C59-25CE-0F46D894F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9" r="32935"/>
          <a:stretch/>
        </p:blipFill>
        <p:spPr bwMode="auto">
          <a:xfrm>
            <a:off x="6307357" y="3802699"/>
            <a:ext cx="4877768" cy="16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DCAC1-0678-0CE4-1B07-C5423DD9331D}"/>
              </a:ext>
            </a:extLst>
          </p:cNvPr>
          <p:cNvSpPr txBox="1"/>
          <p:nvPr/>
        </p:nvSpPr>
        <p:spPr>
          <a:xfrm>
            <a:off x="6096000" y="5415656"/>
            <a:ext cx="5699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fi - </a:t>
            </a:r>
            <a:r>
              <a:rPr lang="ru-RU" sz="1600" b="0" i="0" dirty="0">
                <a:effectLst/>
                <a:latin typeface="+mj-lt"/>
              </a:rPr>
              <a:t>это исходная оценка приспособленности генома, δ(i, </a:t>
            </a:r>
            <a:r>
              <a:rPr lang="en-US" sz="1600" dirty="0">
                <a:latin typeface="+mj-lt"/>
              </a:rPr>
              <a:t>j</a:t>
            </a:r>
            <a:r>
              <a:rPr lang="ru-RU" sz="1600" b="0" i="0" dirty="0">
                <a:effectLst/>
                <a:latin typeface="+mj-lt"/>
              </a:rPr>
              <a:t>) - расстояние между геномом i и каждым другим геномом </a:t>
            </a:r>
            <a:r>
              <a:rPr lang="en-US" sz="1600" b="0" i="0" dirty="0">
                <a:effectLst/>
                <a:latin typeface="+mj-lt"/>
              </a:rPr>
              <a:t>j</a:t>
            </a:r>
            <a:r>
              <a:rPr lang="ru-RU" sz="1600" b="0" i="0" dirty="0">
                <a:effectLst/>
                <a:latin typeface="+mj-lt"/>
              </a:rPr>
              <a:t> в том же виде, а ∑</a:t>
            </a:r>
            <a:r>
              <a:rPr lang="ru-RU" sz="1600" b="0" i="0" dirty="0" err="1">
                <a:effectLst/>
                <a:latin typeface="+mj-lt"/>
              </a:rPr>
              <a:t>sh</a:t>
            </a:r>
            <a:r>
              <a:rPr lang="ru-RU" sz="1600" b="0" i="0" dirty="0">
                <a:effectLst/>
                <a:latin typeface="+mj-lt"/>
              </a:rPr>
              <a:t>(δ(i, </a:t>
            </a:r>
            <a:r>
              <a:rPr lang="en-US" sz="1600" b="0" i="0" dirty="0">
                <a:effectLst/>
                <a:latin typeface="+mj-lt"/>
              </a:rPr>
              <a:t>j</a:t>
            </a:r>
            <a:r>
              <a:rPr lang="ru-RU" sz="1600" b="0" i="0" dirty="0">
                <a:effectLst/>
                <a:latin typeface="+mj-lt"/>
              </a:rPr>
              <a:t>)) - сумма функций деления между геномом i и каждым другим геномом в то</a:t>
            </a:r>
            <a:r>
              <a:rPr lang="ru-RU" sz="1600" dirty="0">
                <a:latin typeface="+mj-lt"/>
              </a:rPr>
              <a:t>м</a:t>
            </a:r>
            <a:r>
              <a:rPr lang="ru-RU" sz="1600" b="0" i="0" dirty="0">
                <a:effectLst/>
                <a:latin typeface="+mj-lt"/>
              </a:rPr>
              <a:t> же виде.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665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B3DA-0CA6-C55D-8E74-3377D1E0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24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Отбор особи и скрещивание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1C6D1-330F-C1F7-7FA2-03DC9D01A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1550"/>
            <a:ext cx="5257800" cy="4878006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ru-RU" sz="1900" dirty="0">
                <a:solidFill>
                  <a:srgbClr val="292929"/>
                </a:solidFill>
                <a:latin typeface="+mj-lt"/>
              </a:rPr>
              <a:t>Ц</a:t>
            </a:r>
            <a:r>
              <a:rPr lang="ru-RU" sz="1900" b="0" i="0" dirty="0">
                <a:solidFill>
                  <a:srgbClr val="292929"/>
                </a:solidFill>
                <a:effectLst/>
                <a:latin typeface="+mj-lt"/>
              </a:rPr>
              <a:t>ифры инноваций позволяют нам выровнять сети друг над другом и выяснить, какие соединения играют одинаковую роль. Это работает следующим образом:</a:t>
            </a:r>
          </a:p>
          <a:p>
            <a:pPr algn="l">
              <a:buFont typeface="+mj-lt"/>
              <a:buAutoNum type="arabicPeriod"/>
            </a:pPr>
            <a:r>
              <a:rPr lang="ru-RU" sz="1900" b="0" i="0" dirty="0">
                <a:solidFill>
                  <a:srgbClr val="292929"/>
                </a:solidFill>
                <a:effectLst/>
                <a:latin typeface="+mj-lt"/>
              </a:rPr>
              <a:t>Прежде всего, нужно выбрать родительский элемент, который будет определять структуру дочерней сети.</a:t>
            </a:r>
          </a:p>
          <a:p>
            <a:pPr algn="l">
              <a:buFont typeface="+mj-lt"/>
              <a:buAutoNum type="arabicPeriod"/>
            </a:pPr>
            <a:r>
              <a:rPr lang="ru-RU" sz="1900" b="0" i="0" dirty="0">
                <a:solidFill>
                  <a:srgbClr val="292929"/>
                </a:solidFill>
                <a:effectLst/>
                <a:latin typeface="+mj-lt"/>
              </a:rPr>
              <a:t>Ищем все связи, общие для обоих родителей. Поскольку есть номера инноваций, то берем каждое соединение, номер которого появляется в обеих родительских сетях.</a:t>
            </a:r>
          </a:p>
          <a:p>
            <a:pPr algn="l">
              <a:buFont typeface="+mj-lt"/>
              <a:buAutoNum type="arabicPeriod"/>
            </a:pPr>
            <a:r>
              <a:rPr lang="ru-RU" sz="1900" b="0" i="0" dirty="0">
                <a:solidFill>
                  <a:srgbClr val="292929"/>
                </a:solidFill>
                <a:effectLst/>
                <a:latin typeface="+mj-lt"/>
              </a:rPr>
              <a:t>Для </a:t>
            </a:r>
            <a:r>
              <a:rPr lang="ru-RU" sz="1900" dirty="0">
                <a:solidFill>
                  <a:srgbClr val="292929"/>
                </a:solidFill>
                <a:latin typeface="+mj-lt"/>
              </a:rPr>
              <a:t>совпадающих </a:t>
            </a:r>
            <a:r>
              <a:rPr lang="ru-RU" sz="1900" b="0" i="0" dirty="0">
                <a:solidFill>
                  <a:srgbClr val="292929"/>
                </a:solidFill>
                <a:effectLst/>
                <a:latin typeface="+mj-lt"/>
              </a:rPr>
              <a:t>связей родителями случайно выбирается одна из них. Это гарантирует, что веса любого общего подключения в дочерней сети будут случайным образом поступать от любого из родителей.</a:t>
            </a:r>
          </a:p>
          <a:p>
            <a:pPr algn="l">
              <a:buFont typeface="+mj-lt"/>
              <a:buAutoNum type="arabicPeriod"/>
            </a:pPr>
            <a:r>
              <a:rPr lang="ru-RU" sz="1900" b="0" i="0" dirty="0">
                <a:solidFill>
                  <a:srgbClr val="292929"/>
                </a:solidFill>
                <a:effectLst/>
                <a:latin typeface="+mj-lt"/>
              </a:rPr>
              <a:t>Если </a:t>
            </a:r>
            <a:r>
              <a:rPr lang="ru-RU" sz="1900" dirty="0">
                <a:solidFill>
                  <a:srgbClr val="292929"/>
                </a:solidFill>
                <a:latin typeface="+mj-lt"/>
              </a:rPr>
              <a:t>связи не совпадают, то </a:t>
            </a:r>
            <a:r>
              <a:rPr lang="ru-RU" sz="1900" b="0" i="0" dirty="0">
                <a:solidFill>
                  <a:srgbClr val="292929"/>
                </a:solidFill>
                <a:effectLst/>
                <a:latin typeface="+mj-lt"/>
              </a:rPr>
              <a:t>дочерний элемент наследует их.</a:t>
            </a:r>
          </a:p>
          <a:p>
            <a:endParaRPr lang="ru-RU" dirty="0"/>
          </a:p>
        </p:txBody>
      </p:sp>
      <p:pic>
        <p:nvPicPr>
          <p:cNvPr id="4" name="Объект 5">
            <a:extLst>
              <a:ext uri="{FF2B5EF4-FFF2-40B4-BE49-F238E27FC236}">
                <a16:creationId xmlns:a16="http://schemas.microsoft.com/office/drawing/2014/main" id="{109065E0-463E-4655-FC02-893DE9985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492" y="1825625"/>
            <a:ext cx="4395015" cy="4351338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10532547-73B6-61B8-286E-176AD0638C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5046" y="1159450"/>
            <a:ext cx="5181600" cy="5130106"/>
          </a:xfrm>
        </p:spPr>
      </p:pic>
    </p:spTree>
    <p:extLst>
      <p:ext uri="{BB962C8B-B14F-4D97-AF65-F5344CB8AC3E}">
        <p14:creationId xmlns:p14="http://schemas.microsoft.com/office/powerpoint/2010/main" val="363524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B3DA-0CA6-C55D-8E74-3377D1E0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24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Мутации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1C6D1-330F-C1F7-7FA2-03DC9D01A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4816"/>
            <a:ext cx="5181600" cy="471214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2000" b="0" i="0" dirty="0">
                <a:solidFill>
                  <a:srgbClr val="292929"/>
                </a:solidFill>
                <a:effectLst/>
                <a:latin typeface="+mj-lt"/>
              </a:rPr>
              <a:t>Алгоритм NEAT обновляет веса и смещения нейронов, используя процесс, очень похожий на естественную эволюцию — случайные мутации. Эти мутации бывают следующих трех форм: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solidFill>
                  <a:srgbClr val="292929"/>
                </a:solidFill>
                <a:effectLst/>
                <a:latin typeface="+mj-lt"/>
              </a:rPr>
              <a:t>Добавление соединения между двумя неподключенными узлами.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solidFill>
                  <a:srgbClr val="292929"/>
                </a:solidFill>
                <a:effectLst/>
                <a:latin typeface="+mj-lt"/>
              </a:rPr>
              <a:t>Добавление узла между двумя узлами, которые уже подключены, отключив старое соединение и создав два новых, чтобы сохранить структуру сети.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solidFill>
                  <a:srgbClr val="292929"/>
                </a:solidFill>
                <a:effectLst/>
                <a:latin typeface="+mj-lt"/>
              </a:rPr>
              <a:t>Изменение веса соединения.</a:t>
            </a:r>
          </a:p>
          <a:p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90FD252-C2F7-F4B4-AD00-0C1490AF66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019800" y="1464816"/>
            <a:ext cx="5911876" cy="38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2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B3DA-0CA6-C55D-8E74-3377D1E0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24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Критерии остановки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1C6D1-330F-C1F7-7FA2-03DC9D01A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45673"/>
            <a:ext cx="5181600" cy="443129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+mj-lt"/>
              </a:rPr>
              <a:t>Достижение заданного порога приспособленности </a:t>
            </a:r>
            <a:r>
              <a:rPr lang="ru-RU" dirty="0" err="1">
                <a:latin typeface="+mj-lt"/>
              </a:rPr>
              <a:t>fitness_threshold</a:t>
            </a:r>
            <a:r>
              <a:rPr lang="ru-RU" dirty="0">
                <a:latin typeface="+mj-lt"/>
              </a:rPr>
              <a:t>: Если лучший геном в популяции достигает или превышает заданный порог приспособленности, алгоритм останавливается.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+mj-lt"/>
              </a:rPr>
              <a:t>Максимальное количество поколений: Если алгоритм не сходится к решению после заданного количества поколений, он останавливается.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+mj-lt"/>
              </a:rPr>
              <a:t>Застой: Если приспособленность видов не улучшается в течение определенного количества поколений </a:t>
            </a:r>
            <a:r>
              <a:rPr lang="ru-RU" i="1" dirty="0" err="1">
                <a:latin typeface="+mj-lt"/>
              </a:rPr>
              <a:t>max_stagnation</a:t>
            </a:r>
            <a:r>
              <a:rPr lang="ru-RU" dirty="0">
                <a:latin typeface="+mj-lt"/>
              </a:rPr>
              <a:t>, алгоритм также может быть остановлен. Это может быть модифицировано параметром </a:t>
            </a:r>
            <a:r>
              <a:rPr lang="ru-RU" dirty="0" err="1">
                <a:latin typeface="+mj-lt"/>
              </a:rPr>
              <a:t>reset_on_extinction</a:t>
            </a:r>
            <a:r>
              <a:rPr lang="ru-RU" dirty="0">
                <a:latin typeface="+mj-lt"/>
              </a:rPr>
              <a:t>, который определяет, следует ли начать с новой популяцией, когда все виды вымирают.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FC93C233-3FDB-4931-A0AF-566AC7EE91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79" t="3583" r="-1"/>
          <a:stretch/>
        </p:blipFill>
        <p:spPr>
          <a:xfrm>
            <a:off x="6096000" y="2370337"/>
            <a:ext cx="5883878" cy="2455777"/>
          </a:xfrm>
        </p:spPr>
      </p:pic>
    </p:spTree>
    <p:extLst>
      <p:ext uri="{BB962C8B-B14F-4D97-AF65-F5344CB8AC3E}">
        <p14:creationId xmlns:p14="http://schemas.microsoft.com/office/powerpoint/2010/main" val="14573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B3DA-0CA6-C55D-8E74-3377D1E0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324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entury Gothic" panose="020B0502020202020204" pitchFamily="34" charset="0"/>
              </a:rPr>
              <a:t>Пример работы метода</a:t>
            </a:r>
          </a:p>
        </p:txBody>
      </p:sp>
      <p:pic>
        <p:nvPicPr>
          <p:cNvPr id="6" name="Видео 20-04-2023 02_42_13">
            <a:hlinkClick r:id="" action="ppaction://media"/>
            <a:extLst>
              <a:ext uri="{FF2B5EF4-FFF2-40B4-BE49-F238E27FC236}">
                <a16:creationId xmlns:a16="http://schemas.microsoft.com/office/drawing/2014/main" id="{2E165A88-5380-DA29-23B8-CF4A99EA0CD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6264" y="1341944"/>
            <a:ext cx="6516210" cy="5103468"/>
          </a:xfrm>
        </p:spPr>
      </p:pic>
    </p:spTree>
    <p:extLst>
      <p:ext uri="{BB962C8B-B14F-4D97-AF65-F5344CB8AC3E}">
        <p14:creationId xmlns:p14="http://schemas.microsoft.com/office/powerpoint/2010/main" val="4649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638</Words>
  <Application>Microsoft Office PowerPoint</Application>
  <PresentationFormat>Широкоэкранный</PresentationFormat>
  <Paragraphs>44</Paragraphs>
  <Slides>10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Тема Office</vt:lpstr>
      <vt:lpstr>Нейроэволюция</vt:lpstr>
      <vt:lpstr>Основная информация о методе</vt:lpstr>
      <vt:lpstr>Алгоритм NEAT</vt:lpstr>
      <vt:lpstr>Инициализация популяции</vt:lpstr>
      <vt:lpstr>Видообразование и оценка приспособленности</vt:lpstr>
      <vt:lpstr>Отбор особи и скрещивание</vt:lpstr>
      <vt:lpstr>Мутации</vt:lpstr>
      <vt:lpstr>Критерии остановки</vt:lpstr>
      <vt:lpstr>Пример работы метода</vt:lpstr>
      <vt:lpstr>Пример работы метода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Нейроэволюция</dc:title>
  <dc:creator>Денис Старовойтов</dc:creator>
  <cp:lastModifiedBy>Денис Старовойтов</cp:lastModifiedBy>
  <cp:revision>3</cp:revision>
  <dcterms:created xsi:type="dcterms:W3CDTF">2023-04-19T13:30:49Z</dcterms:created>
  <dcterms:modified xsi:type="dcterms:W3CDTF">2023-04-20T04:34:55Z</dcterms:modified>
</cp:coreProperties>
</file>